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82" r:id="rId4"/>
    <p:sldId id="260" r:id="rId5"/>
    <p:sldId id="262" r:id="rId6"/>
    <p:sldId id="263" r:id="rId7"/>
    <p:sldId id="278" r:id="rId8"/>
    <p:sldId id="279" r:id="rId9"/>
    <p:sldId id="280" r:id="rId10"/>
    <p:sldId id="268" r:id="rId11"/>
    <p:sldId id="270" r:id="rId12"/>
    <p:sldId id="271" r:id="rId13"/>
    <p:sldId id="265" r:id="rId14"/>
    <p:sldId id="272" r:id="rId15"/>
    <p:sldId id="277" r:id="rId16"/>
    <p:sldId id="266" r:id="rId17"/>
    <p:sldId id="273" r:id="rId18"/>
    <p:sldId id="26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97" autoAdjust="0"/>
  </p:normalViewPr>
  <p:slideViewPr>
    <p:cSldViewPr snapToGrid="0">
      <p:cViewPr varScale="1">
        <p:scale>
          <a:sx n="100" d="100"/>
          <a:sy n="100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12608-BA1E-4C17-840A-57A8D25D104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337D1-71E1-4ED8-A4C0-03637A889F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61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337D1-71E1-4ED8-A4C0-03637A889F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2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337D1-71E1-4ED8-A4C0-03637A889F0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98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337D1-71E1-4ED8-A4C0-03637A889F0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25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4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89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0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91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89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2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3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0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41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9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3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750A4-69BB-4A6B-B7E0-7A5008B94CA3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4FEE-ED73-4ED6-9181-FDCA4E908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9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309" y="180974"/>
            <a:ext cx="8091152" cy="896247"/>
          </a:xfrm>
        </p:spPr>
        <p:txBody>
          <a:bodyPr>
            <a:noAutofit/>
          </a:bodyPr>
          <a:lstStyle/>
          <a:p>
            <a:r>
              <a:rPr lang="ru-RU" sz="4400" b="1" spc="50" dirty="0" smtClean="0">
                <a:ln w="635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ПРОЕКТ«ЧАЙКОВСКОЕ МЕТРО»</a:t>
            </a:r>
            <a:endParaRPr lang="ru-RU" sz="4400" b="1" spc="50" dirty="0">
              <a:ln w="635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085" y="2114712"/>
            <a:ext cx="5335073" cy="3400312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сетевое взаимодействие образовательных организаций </a:t>
            </a:r>
          </a:p>
          <a:p>
            <a:pPr algn="l"/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Чайковского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городского округа </a:t>
            </a:r>
            <a:endParaRPr lang="ru-RU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достижению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6" t="56480" r="4367" b="6337"/>
          <a:stretch/>
        </p:blipFill>
        <p:spPr>
          <a:xfrm>
            <a:off x="5743977" y="4452517"/>
            <a:ext cx="3181081" cy="21250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0" t="4889" r="4633" b="47788"/>
          <a:stretch/>
        </p:blipFill>
        <p:spPr>
          <a:xfrm>
            <a:off x="5743978" y="1412588"/>
            <a:ext cx="3181081" cy="27045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0" t="4889" r="4633" b="47788"/>
          <a:stretch/>
        </p:blipFill>
        <p:spPr>
          <a:xfrm>
            <a:off x="5743977" y="1412588"/>
            <a:ext cx="3181081" cy="27045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1176" y="5100203"/>
            <a:ext cx="3600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Авторы проекта:</a:t>
            </a:r>
          </a:p>
          <a:p>
            <a:pPr algn="r"/>
            <a:r>
              <a:rPr lang="ru-RU" dirty="0" smtClean="0"/>
              <a:t>старшие методисты </a:t>
            </a:r>
          </a:p>
          <a:p>
            <a:pPr algn="r"/>
            <a:r>
              <a:rPr lang="ru-RU" dirty="0" smtClean="0"/>
              <a:t>МБУ «Центр развития образования города Чайковского» </a:t>
            </a:r>
          </a:p>
          <a:p>
            <a:pPr algn="r"/>
            <a:r>
              <a:rPr lang="ru-RU" dirty="0" smtClean="0"/>
              <a:t>Сергеева С.Ю., Михалева О.Г.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1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686" y="552090"/>
            <a:ext cx="8320405" cy="1302051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ОБРАЗОВАТЕЛЬНЫЙ ЭКСПРЕСС: 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коллективное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управление, когда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в определенный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день,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одна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школа -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Д «открывается» и представляет опыт для всех желающих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411" y="2657475"/>
            <a:ext cx="3338423" cy="2457451"/>
          </a:xfrm>
        </p:spPr>
        <p:txBody>
          <a:bodyPr numCol="2">
            <a:noAutofit/>
          </a:bodyPr>
          <a:lstStyle/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ШКОЛА ДОНОР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873260" y="3341126"/>
            <a:ext cx="1118152" cy="4243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5589" y="2445313"/>
            <a:ext cx="3339966" cy="2133600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27625" y="2398509"/>
            <a:ext cx="3339966" cy="2180404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48300" y="2847976"/>
            <a:ext cx="3902007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2400"/>
              </a:spcBef>
            </a:pPr>
            <a:r>
              <a:rPr lang="ru-RU" sz="3600" b="1" dirty="0"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</a:t>
            </a:r>
            <a:r>
              <a:rPr lang="ru-RU" sz="3600" b="1" dirty="0" smtClean="0"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РЕЦИПИЕНТЫ</a:t>
            </a:r>
            <a:endParaRPr lang="ru-RU" sz="3600" b="1" dirty="0"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88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209550"/>
            <a:ext cx="8320405" cy="800100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Механизм взаимодействия – </a:t>
            </a:r>
            <a:b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образовательный экспресс</a:t>
            </a: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152526"/>
            <a:ext cx="8731876" cy="5610224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проекта, управленческой командой МАОУ СОШ № 10 1-2 ноября 2018 года проведены КПК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результатов в основной школе и проблемы преемственности».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курсов обобщен и представлен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инновационной деятельности педагогов и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управленческой команды МАОУ СОШ №10 по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поиску путей достижения </a:t>
            </a:r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образовательных результатов в начальной и основной школе, решение проблемы преемственности.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курсах повышения квалификации приняли участие 36 педагогов из 9  образовательных организаций Чайковского муниципального района.</a:t>
            </a:r>
          </a:p>
          <a:p>
            <a:pPr algn="just">
              <a:spcBef>
                <a:spcPts val="2400"/>
              </a:spcBef>
            </a:pP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4" y="4733924"/>
            <a:ext cx="37052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3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0"/>
            <a:ext cx="8320405" cy="838201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838201"/>
            <a:ext cx="8731876" cy="484401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2400"/>
              </a:spcBef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реализации проекта, 12 сентября 2019 года состоялось знакомство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 опытом  инновационных практик МАОУ Гимназия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семинаре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«Практики интерпретации: ориентация на Z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семинара получили практические навыки  в создании  авторского письменного отзыва, в определении  контекстов и контекстной информации,  в составлении исследовательских вопросов, обобщающих суждений, в построении индивидуального маршрута в изучении художественного произведения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972" y="2828836"/>
            <a:ext cx="87318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" y="142876"/>
            <a:ext cx="89776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Механизм взаимодействия – </a:t>
            </a: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образовательный 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экспресс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7234" t="19972" r="5367" b="11928"/>
          <a:stretch/>
        </p:blipFill>
        <p:spPr>
          <a:xfrm>
            <a:off x="2866007" y="4322664"/>
            <a:ext cx="3253097" cy="22898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86" y="4377671"/>
            <a:ext cx="2271821" cy="227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4" t="12500" r="6111" b="10278"/>
          <a:stretch/>
        </p:blipFill>
        <p:spPr>
          <a:xfrm>
            <a:off x="6299404" y="4282377"/>
            <a:ext cx="2434887" cy="233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95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133350"/>
            <a:ext cx="8639962" cy="1416316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Групповой образовательный тур: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когда школы Д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в один день, в одном пространстве представляют свой опыт для школ 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549666"/>
            <a:ext cx="8731876" cy="5034014"/>
          </a:xfrm>
        </p:spPr>
        <p:txBody>
          <a:bodyPr numCol="2">
            <a:noAutofit/>
          </a:bodyPr>
          <a:lstStyle/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ДОНОР</a:t>
            </a: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ДОНОР             </a:t>
            </a: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ДОНОР</a:t>
            </a: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ШКОЛЫ          	 РЕЦИПИЕНТЫ                                 </a:t>
            </a: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973" y="2150772"/>
            <a:ext cx="3387142" cy="103031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1971" y="3666279"/>
            <a:ext cx="3387144" cy="100960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1971" y="5276136"/>
            <a:ext cx="3387144" cy="1098905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96247" y="2756080"/>
            <a:ext cx="3338044" cy="2137892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978259">
            <a:off x="3794730" y="2646683"/>
            <a:ext cx="1871677" cy="6833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487" y="3738844"/>
            <a:ext cx="1622759" cy="7857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0872">
            <a:off x="3737884" y="4885919"/>
            <a:ext cx="2458987" cy="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9550"/>
            <a:ext cx="8734291" cy="942976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Механизм - групповой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образовательный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тур</a:t>
            </a:r>
            <a:r>
              <a:rPr lang="ru-RU" sz="4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152526"/>
            <a:ext cx="8731876" cy="4844014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6" y="1152527"/>
            <a:ext cx="881062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целью 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презентации практик образовательных организаций по достижению и оценке </a:t>
            </a:r>
            <a:r>
              <a:rPr lang="ru-RU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 в основной </a:t>
            </a: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школе, 12 января 2019 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состоялось муниципальное мероприятие «Зимний образовательный тур».</a:t>
            </a:r>
          </a:p>
          <a:p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мероприятия педагогами были проведены мастер-классы: «Культурные коды»; «Создание интерактивного плаката в рамках «Читательской конференции»; «Контексты и смыслы»; «Исследовательский путь проектирования критериев и показателей </a:t>
            </a:r>
            <a:r>
              <a:rPr lang="ru-RU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сформированности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«умения» оценивать историческую личность</a:t>
            </a: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так же педагоги выступили с докладами на темы</a:t>
            </a:r>
            <a:r>
              <a:rPr lang="ru-RU" sz="2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«Смысловое чтение: от практики учебного модуля к оценке результатов» -«Развитие навыков смыслового чтения через реализацию сетевого проекта «Клуб детективов»; «Преобразование и интерпретация текстов на уроках литературы в 5-7 классах</a:t>
            </a: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2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772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209550"/>
            <a:ext cx="8320405" cy="800100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886" y="942671"/>
            <a:ext cx="8731876" cy="1552548"/>
          </a:xfrm>
        </p:spPr>
        <p:txBody>
          <a:bodyPr>
            <a:noAutofit/>
          </a:bodyPr>
          <a:lstStyle/>
          <a:p>
            <a:pPr marL="0" indent="0" algn="just">
              <a:spcBef>
                <a:spcPts val="2400"/>
              </a:spcBef>
              <a:buNone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мероприятии приняли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педагогов из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образовательных организаций Чайковского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городского округа.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0122" y="2999835"/>
            <a:ext cx="87318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886" y="-111226"/>
            <a:ext cx="85648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Участники</a:t>
            </a:r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81023">
            <a:off x="327365" y="3261742"/>
            <a:ext cx="3646888" cy="28223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8798">
            <a:off x="1184426" y="3335565"/>
            <a:ext cx="3532579" cy="27339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5004">
            <a:off x="2191457" y="3269991"/>
            <a:ext cx="3564936" cy="28911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84347">
            <a:off x="3216592" y="3138800"/>
            <a:ext cx="3656079" cy="29554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8795">
            <a:off x="4302188" y="3388715"/>
            <a:ext cx="3391801" cy="25191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2909">
            <a:off x="5741905" y="3616267"/>
            <a:ext cx="3126952" cy="248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4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279132"/>
            <a:ext cx="8320405" cy="1155031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ПАРНАЯ СЦЕПКА: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 две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школы работают над одним результатом: 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Д+Д или Р+Р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1762125"/>
            <a:ext cx="8724900" cy="4962525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РЕЦИПИЕНТ+ШКОЛА РЕЦИПИЕНТ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1742" y="1580505"/>
            <a:ext cx="8610600" cy="2371725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42" y="4098572"/>
            <a:ext cx="8663167" cy="195932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38250" y="4662402"/>
            <a:ext cx="7334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</a:t>
            </a:r>
            <a:r>
              <a:rPr lang="ru-RU" sz="3600" b="1" dirty="0" smtClean="0"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ДОНОР + ШКОЛА ДОНОР</a:t>
            </a:r>
          </a:p>
          <a:p>
            <a:r>
              <a:rPr lang="ru-RU" sz="3600" b="1" dirty="0" smtClean="0"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0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0249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Механизм взаимодействия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- парная сцепка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47774"/>
            <a:ext cx="7886700" cy="536257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2400"/>
              </a:spcBef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школы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(МАОУ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№ 10 и МАОУ Гимназия) договорились о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взаимообмене опытом инновационной деятельности.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Осенью 2018 года были проведены 2 семинара: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Заместителем директора МАОУ СОШ № 10 Костиной Т.В. для коллектива МАОУ Гимназия по теме: «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Метапредметная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грамотность через модуль «Аргументация в дискуссии».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Заместителем директора МАОУ Гимназия для коллектива МАОУ СОШ № 10 </a:t>
            </a:r>
            <a:r>
              <a:rPr lang="ru-RU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Зюриной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Т.А. по теме: «Практики интерпретации текста»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9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279132"/>
            <a:ext cx="8320405" cy="1155031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ОСТАНОВКА ПО ТРЕБОВАНИЮ: 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 школы Р по просьбе школ Д «открываются» и представляют свой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опыт ( февраль –март 2021)</a:t>
            </a: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549666"/>
            <a:ext cx="8731876" cy="4446873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ШКОЛЫ РЕЦИПИЕНТЫ</a:t>
            </a:r>
          </a:p>
          <a:p>
            <a:pPr algn="just">
              <a:spcBef>
                <a:spcPts val="2400"/>
              </a:spcBef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ДОНОРЫ   		ШКОЛЫ 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    РЕЦИПИЕНТЫ       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25769" y="1725769"/>
            <a:ext cx="5422006" cy="1635617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7498031">
            <a:off x="2187425" y="3499391"/>
            <a:ext cx="1186866" cy="733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5907">
            <a:off x="5210148" y="3600641"/>
            <a:ext cx="1310648" cy="805688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321972" y="4404575"/>
            <a:ext cx="3786389" cy="1457097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32608" y="4562704"/>
            <a:ext cx="3801683" cy="1825218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4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65126"/>
            <a:ext cx="8991600" cy="520700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</a:pP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Результаты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28650" y="1343025"/>
            <a:ext cx="7620000" cy="5057775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реализации проекта </a:t>
            </a:r>
            <a:r>
              <a:rPr lang="ru-RU" sz="2600" b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 </a:t>
            </a:r>
            <a:r>
              <a:rPr lang="ru-RU" sz="2600" b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выявлены, </a:t>
            </a: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600" b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одной </a:t>
            </a:r>
            <a:r>
              <a:rPr lang="ru-RU" sz="2600" b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стороны, </a:t>
            </a: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дефициты практик педагогов, с </a:t>
            </a:r>
            <a:r>
              <a:rPr lang="ru-RU" sz="2600" b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другой </a:t>
            </a:r>
            <a:r>
              <a:rPr lang="ru-RU" sz="2600" b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стороны, </a:t>
            </a: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эффективные практики по достижению </a:t>
            </a:r>
            <a:r>
              <a:rPr lang="ru-RU" sz="26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Чайковском городском округе создана инновационная методическая сеть через сетевое взаимодействие образовательных организаций.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данном направлении продолжается -проект перешел в режим функционирования.</a:t>
            </a:r>
          </a:p>
          <a:p>
            <a:pPr marL="0" algn="just"/>
            <a:endParaRPr lang="ru-RU" sz="2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spc="50" dirty="0">
              <a:ln w="6350"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826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66676"/>
            <a:ext cx="8362950" cy="1143000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spc="50" dirty="0">
                <a:ln w="635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4999"/>
          </a:xfrm>
          <a:noFill/>
        </p:spPr>
        <p:txBody>
          <a:bodyPr>
            <a:noAutofit/>
          </a:bodyPr>
          <a:lstStyle/>
          <a:p>
            <a:pPr marL="180975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результатов ВПР и ОГЭ показал недостаточную </a:t>
            </a:r>
            <a:r>
              <a:rPr lang="ru-RU" sz="2200" b="1" spc="50" dirty="0" err="1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сформированность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УУД у обучающихся основной школы. 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итогам анализа основных образовательных программ образовательных организаций </a:t>
            </a: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муниципальном уровне, констатируется 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невысокая насыщенность новыми практиками, направленными на получение перечисленных результатов. Вместе с тем, в каждой отдельной школе есть интересные практики работы, направленные на развитие </a:t>
            </a:r>
            <a:r>
              <a:rPr lang="ru-RU" sz="2200" b="1" spc="50" dirty="0" err="1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результатов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эффективность их недостаточна по разным причинам, в том числе в связи с ограниченностью ресурсов. Рефлексивно-аналитическая деятельность по итогам методических мероприятий с </a:t>
            </a: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педагогами, 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позволяет сделать вывод о наличии дефицитов как у самих  педагогов, так и </a:t>
            </a:r>
            <a:r>
              <a:rPr lang="ru-RU" sz="2200" b="1" spc="50" dirty="0" smtClean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200" b="1" spc="50" dirty="0">
                <a:ln w="6350"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практической деятельности в данном направлении. </a:t>
            </a:r>
          </a:p>
        </p:txBody>
      </p:sp>
    </p:spTree>
    <p:extLst>
      <p:ext uri="{BB962C8B-B14F-4D97-AF65-F5344CB8AC3E}">
        <p14:creationId xmlns:p14="http://schemas.microsoft.com/office/powerpoint/2010/main" val="87737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863" y="2743199"/>
            <a:ext cx="8296274" cy="389572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32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lvl="0" indent="0">
              <a:buNone/>
            </a:pPr>
            <a:r>
              <a:rPr lang="ru-RU" sz="24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дефициты педагогов по достижению </a:t>
            </a:r>
            <a:r>
              <a:rPr lang="ru-RU" sz="2400" b="1" spc="50" dirty="0" err="1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4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</a:t>
            </a:r>
          </a:p>
          <a:p>
            <a:pPr marL="0" lvl="0" indent="0">
              <a:buNone/>
            </a:pPr>
            <a:r>
              <a:rPr lang="ru-RU" sz="24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эффективные практики в образовательных организациях по достижению </a:t>
            </a:r>
            <a:r>
              <a:rPr lang="ru-RU" sz="2400" b="1" spc="50" dirty="0" err="1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4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</a:t>
            </a:r>
          </a:p>
          <a:p>
            <a:pPr marL="0" lvl="0" indent="0">
              <a:buNone/>
            </a:pPr>
            <a:r>
              <a:rPr lang="ru-RU" sz="24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механизмы взаимодействия образовательных организаций</a:t>
            </a: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863" y="188497"/>
            <a:ext cx="82962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Цель проекта:</a:t>
            </a:r>
            <a:r>
              <a:rPr lang="ru-RU" sz="32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</a:t>
            </a:r>
            <a:endParaRPr lang="ru-RU" sz="3200" b="1" spc="50" dirty="0" smtClean="0">
              <a:ln w="6350">
                <a:solidFill>
                  <a:prstClr val="black"/>
                </a:solidFill>
              </a:ln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8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Создание </a:t>
            </a:r>
            <a:r>
              <a:rPr lang="ru-RU" sz="28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инновационной </a:t>
            </a:r>
            <a:br>
              <a:rPr lang="ru-RU" sz="28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28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методической инфраструктуры </a:t>
            </a:r>
            <a:r>
              <a:rPr lang="ru-RU" sz="28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городского округа через </a:t>
            </a:r>
            <a:r>
              <a:rPr lang="ru-RU" sz="28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сетевое взаимодействие </a:t>
            </a:r>
            <a:r>
              <a:rPr lang="ru-RU" sz="28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образовательных организаций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9191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951" y="0"/>
            <a:ext cx="7886700" cy="832103"/>
          </a:xfrm>
        </p:spPr>
        <p:txBody>
          <a:bodyPr>
            <a:normAutofit/>
          </a:bodyPr>
          <a:lstStyle/>
          <a:p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Ожидаемые результаты: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7280"/>
            <a:ext cx="8525814" cy="5930720"/>
          </a:xfrm>
        </p:spPr>
        <p:txBody>
          <a:bodyPr>
            <a:normAutofit/>
          </a:bodyPr>
          <a:lstStyle/>
          <a:p>
            <a:pPr indent="0" algn="just">
              <a:spcBef>
                <a:spcPts val="2400"/>
              </a:spcBef>
              <a:buNone/>
            </a:pP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Выявлены дефициты </a:t>
            </a: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педагогов по 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достижению </a:t>
            </a:r>
            <a:r>
              <a:rPr lang="ru-RU" sz="2600" b="1" spc="50" dirty="0" err="1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метапредметного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результата «смысловое чтение» - определены школы -  Реципиенты</a:t>
            </a:r>
          </a:p>
          <a:p>
            <a:pPr indent="0" algn="just">
              <a:spcBef>
                <a:spcPts val="2400"/>
              </a:spcBef>
              <a:buNone/>
            </a:pP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Выявлены 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эффективные практики по достижению </a:t>
            </a:r>
            <a:r>
              <a:rPr lang="ru-RU" sz="2600" b="1" spc="50" dirty="0" err="1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метапредметного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результата «смысловое чтение»  - определены школы </a:t>
            </a: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– Доноры</a:t>
            </a:r>
            <a:endParaRPr lang="ru-RU" sz="2600" b="1" spc="50" dirty="0">
              <a:ln w="6350">
                <a:solidFill>
                  <a:prstClr val="black"/>
                </a:solidFill>
              </a:ln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indent="0" algn="just">
              <a:spcBef>
                <a:spcPts val="2400"/>
              </a:spcBef>
              <a:buNone/>
            </a:pP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Выстроена  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муниципальная  методическая сеть взаимодействия образовательных организаций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Сроки реализации проекта:</a:t>
            </a: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   </a:t>
            </a:r>
            <a:r>
              <a:rPr lang="ru-RU" sz="26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Сентябрь 2018 </a:t>
            </a:r>
            <a:r>
              <a:rPr lang="ru-RU" sz="26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– Сентябрь 2021</a:t>
            </a:r>
            <a:endParaRPr lang="ru-RU" sz="2600" b="1" spc="50" dirty="0">
              <a:ln w="6350">
                <a:solidFill>
                  <a:prstClr val="black"/>
                </a:solidFill>
              </a:ln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algn="just">
              <a:spcBef>
                <a:spcPts val="2400"/>
              </a:spcBef>
            </a:pPr>
            <a:endParaRPr lang="ru-RU" sz="27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27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27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3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93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72" y="142875"/>
            <a:ext cx="8320405" cy="832103"/>
          </a:xfrm>
        </p:spPr>
        <p:txBody>
          <a:bodyPr>
            <a:noAutofit/>
          </a:bodyPr>
          <a:lstStyle/>
          <a:p>
            <a:pPr>
              <a:spcBef>
                <a:spcPts val="1000"/>
              </a:spcBef>
            </a:pPr>
            <a:r>
              <a:rPr lang="ru-RU" sz="3200" b="1" spc="50" dirty="0">
                <a:ln w="635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Механизмы взаимодействия: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549666"/>
            <a:ext cx="8731876" cy="4446873"/>
          </a:xfrm>
        </p:spPr>
        <p:txBody>
          <a:bodyPr>
            <a:noAutofit/>
          </a:bodyPr>
          <a:lstStyle/>
          <a:p>
            <a:pPr marL="0" indent="631825" algn="just">
              <a:spcBef>
                <a:spcPts val="2400"/>
              </a:spcBef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Самоуправление</a:t>
            </a:r>
          </a:p>
          <a:p>
            <a:pPr marL="0" indent="631825" algn="just">
              <a:spcBef>
                <a:spcPts val="2400"/>
              </a:spcBef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Образовательный экспресс</a:t>
            </a:r>
          </a:p>
          <a:p>
            <a:pPr marL="0" indent="631825" algn="just">
              <a:spcBef>
                <a:spcPts val="2400"/>
              </a:spcBef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Групповой образовательный тур</a:t>
            </a:r>
          </a:p>
          <a:p>
            <a:pPr marL="0" indent="631825" algn="just">
              <a:spcBef>
                <a:spcPts val="2400"/>
              </a:spcBef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Парная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сцепка</a:t>
            </a:r>
          </a:p>
          <a:p>
            <a:pPr marL="0" indent="631825" algn="just">
              <a:spcBef>
                <a:spcPts val="2400"/>
              </a:spcBef>
            </a:pP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44546A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Остановка по требованию</a:t>
            </a:r>
          </a:p>
          <a:p>
            <a:pPr marL="0" indent="0" algn="just">
              <a:spcBef>
                <a:spcPts val="2400"/>
              </a:spcBef>
              <a:buNone/>
            </a:pP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44546A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747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72" y="279132"/>
            <a:ext cx="8731876" cy="1155031"/>
          </a:xfrm>
        </p:spPr>
        <p:txBody>
          <a:bodyPr>
            <a:noAutofit/>
          </a:bodyPr>
          <a:lstStyle/>
          <a:p>
            <a:pPr algn="ctr"/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САМОУПРАВЛЕНИЕ :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два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учреждения самостоятельно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«выходят» друг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на 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друга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и договариваются о совместной работе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549666"/>
            <a:ext cx="8731876" cy="4446873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ДОНОР  +   ШКОЛА РЕЦИПИЕНТ</a:t>
            </a: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spcBef>
                <a:spcPts val="2400"/>
              </a:spcBef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 ДОНОР  +   ШКОЛА ДОНОР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2400"/>
              </a:spcBef>
            </a:pP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971" y="1841680"/>
            <a:ext cx="3258355" cy="155834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56844" y="1674254"/>
            <a:ext cx="4378818" cy="1841678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92" y="4018300"/>
            <a:ext cx="3288134" cy="1960227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4167737" y="4191679"/>
            <a:ext cx="3696101" cy="180486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886" y="209550"/>
            <a:ext cx="8320405" cy="800100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Механизм взаимодействия -</a:t>
            </a:r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с</a:t>
            </a: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амоуправление</a:t>
            </a:r>
            <a:r>
              <a:rPr lang="ru-RU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152526"/>
            <a:ext cx="8731876" cy="4844014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проекта, 12 октября 2019 года командой педагогов МАОУ «Гимназия с углубленным изучением иностранных языков» проведен семинар для коллектива МБОУ Марковская СОШ по теме: «Инновационные практики формирования и развития речевой коммуникации и смыслового чтения». 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семинаре были представлены актуальные практики по формированию и диагностике умения интерпретировать тексты.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была составлена с учетом практической направленности.</a:t>
            </a:r>
          </a:p>
          <a:p>
            <a:pPr algn="just">
              <a:spcBef>
                <a:spcPts val="2400"/>
              </a:spcBef>
            </a:pP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805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72" y="209550"/>
            <a:ext cx="8412319" cy="619125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900" b="1" spc="50" dirty="0" smtClean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Мастер-классы</a:t>
            </a: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: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1009650"/>
            <a:ext cx="8731876" cy="4986890"/>
          </a:xfrm>
        </p:spPr>
        <p:txBody>
          <a:bodyPr>
            <a:noAutofit/>
          </a:bodyPr>
          <a:lstStyle/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и оценивание умения выражать собственное мнение и оценку прочитанного в письменном тексте».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умения выбирать и оценивать утверждения, сделанные в тексте, исходя из своих представлений о мире».</a:t>
            </a:r>
          </a:p>
          <a:p>
            <a:pPr algn="just">
              <a:spcBef>
                <a:spcPts val="2400"/>
              </a:spcBef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«Облачные сервисы и онлайн-ресурсы для реализации краткосрочных программ»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" t="2842" r="3229" b="22476"/>
          <a:stretch/>
        </p:blipFill>
        <p:spPr>
          <a:xfrm rot="21347442">
            <a:off x="1633967" y="3861372"/>
            <a:ext cx="6107885" cy="268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669" y="209551"/>
            <a:ext cx="8505691" cy="6667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  <a:t>Методические семинары-практикумы:</a:t>
            </a:r>
            <a:br>
              <a:rPr lang="ru-RU" sz="2900" b="1" spc="50" dirty="0">
                <a:ln w="6350">
                  <a:solidFill>
                    <a:prstClr val="black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+mn-ea"/>
                <a:cs typeface="+mn-cs"/>
              </a:rPr>
            </a:br>
            <a:endParaRPr lang="ru-RU" sz="2900" b="1" spc="50" dirty="0">
              <a:ln w="6350">
                <a:solidFill>
                  <a:prstClr val="black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876301"/>
            <a:ext cx="8731876" cy="3419474"/>
          </a:xfrm>
        </p:spPr>
        <p:txBody>
          <a:bodyPr>
            <a:noAutofit/>
          </a:bodyPr>
          <a:lstStyle/>
          <a:p>
            <a:pPr marL="637200" lvl="1" indent="-457200">
              <a:spcBef>
                <a:spcPts val="2400"/>
              </a:spcBef>
            </a:pP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«Инновационные образовательные практики смыслового чтения как основа для построения индивидуального образовательного маршрута учащегося». Программа для 6 классов «Навигатор по литературному чтению».</a:t>
            </a:r>
          </a:p>
          <a:p>
            <a:pPr marL="637200" lvl="1" indent="-457200">
              <a:lnSpc>
                <a:spcPct val="50000"/>
              </a:lnSpc>
              <a:spcBef>
                <a:spcPts val="2400"/>
              </a:spcBef>
            </a:pP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 и контекст</a:t>
            </a: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marL="637200" lvl="1" indent="-457200">
              <a:lnSpc>
                <a:spcPct val="50000"/>
              </a:lnSpc>
              <a:spcBef>
                <a:spcPts val="2400"/>
              </a:spcBef>
            </a:pP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«Суждение как результат авторской интерпретации».</a:t>
            </a:r>
          </a:p>
          <a:p>
            <a:pPr marL="637200" lvl="1" indent="-457200">
              <a:lnSpc>
                <a:spcPct val="50000"/>
              </a:lnSpc>
              <a:spcBef>
                <a:spcPts val="2400"/>
              </a:spcBef>
            </a:pP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вопросов к смыслам».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9" t="9344" r="3099" b="15918"/>
          <a:stretch/>
        </p:blipFill>
        <p:spPr>
          <a:xfrm rot="21346738">
            <a:off x="352425" y="4371975"/>
            <a:ext cx="3678498" cy="2287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7716" r="2500" b="20901"/>
          <a:stretch/>
        </p:blipFill>
        <p:spPr>
          <a:xfrm rot="21244311">
            <a:off x="4723191" y="4109570"/>
            <a:ext cx="4086225" cy="223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7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1461</TotalTime>
  <Words>875</Words>
  <Application>Microsoft Office PowerPoint</Application>
  <PresentationFormat>Экран (4:3)</PresentationFormat>
  <Paragraphs>136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ПРОЕКТ«ЧАЙКОВСКОЕ МЕТРО»</vt:lpstr>
      <vt:lpstr> Актуальность</vt:lpstr>
      <vt:lpstr> </vt:lpstr>
      <vt:lpstr>Ожидаемые результаты:</vt:lpstr>
      <vt:lpstr>Механизмы взаимодействия:</vt:lpstr>
      <vt:lpstr>САМОУПРАВЛЕНИЕ : два учреждения самостоятельно «выходят» друг на друга и договариваются о совместной работе </vt:lpstr>
      <vt:lpstr> Механизм взаимодействия - самоуправление </vt:lpstr>
      <vt:lpstr> Мастер-классы: </vt:lpstr>
      <vt:lpstr> Методические семинары-практикумы: </vt:lpstr>
      <vt:lpstr>ОБРАЗОВАТЕЛЬНЫЙ ЭКСПРЕСС:  коллективное управление, когда в определенный день, одна школа - Д «открывается» и представляет опыт для всех желающих</vt:lpstr>
      <vt:lpstr>Механизм взаимодействия –  образовательный экспресс</vt:lpstr>
      <vt:lpstr> </vt:lpstr>
      <vt:lpstr>Групповой образовательный тур: когда школы Д в один день, в одном пространстве представляют свой опыт для школ Р</vt:lpstr>
      <vt:lpstr> Механизм - групповой образовательный тур </vt:lpstr>
      <vt:lpstr> </vt:lpstr>
      <vt:lpstr>ПАРНАЯ СЦЕПКА:  две школы работают над одним результатом:  Д+Д или Р+Р</vt:lpstr>
      <vt:lpstr>Механизм взаимодействия - парная сцепка</vt:lpstr>
      <vt:lpstr>ОСТАНОВКА ПО ТРЕБОВАНИЮ:   школы Р по просьбе школ Д «открываются» и представляют свой опыт ( февраль –март 2021)</vt:lpstr>
      <vt:lpstr>Результаты реализации проекта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«ЧАЙКОВСКОЕ МЕТРО»</dc:title>
  <dc:creator>1</dc:creator>
  <cp:lastModifiedBy>1</cp:lastModifiedBy>
  <cp:revision>75</cp:revision>
  <dcterms:created xsi:type="dcterms:W3CDTF">2018-08-22T07:57:26Z</dcterms:created>
  <dcterms:modified xsi:type="dcterms:W3CDTF">2020-11-02T09:34:10Z</dcterms:modified>
</cp:coreProperties>
</file>